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69" r:id="rId7"/>
    <p:sldId id="258" r:id="rId8"/>
    <p:sldId id="263" r:id="rId9"/>
    <p:sldId id="264" r:id="rId10"/>
    <p:sldId id="265" r:id="rId11"/>
    <p:sldId id="266" r:id="rId12"/>
    <p:sldId id="259" r:id="rId13"/>
    <p:sldId id="270" r:id="rId14"/>
    <p:sldId id="291" r:id="rId15"/>
    <p:sldId id="292" r:id="rId16"/>
    <p:sldId id="279" r:id="rId17"/>
    <p:sldId id="293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47B1FE-CCB1-CF4B-7F09-639F4BF022DC}" v="365" dt="2024-09-20T02:04:33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13B75-5A1C-42F3-B883-82C168C67919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2F982-7D52-4775-A219-A5B3D1A78C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86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27DEE-D6D8-4881-ACD1-A7882B4B1F12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312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27DEE-D6D8-4881-ACD1-A7882B4B1F12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270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kumimoji="1" lang="mn-MN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27DEE-D6D8-4881-ACD1-A7882B4B1F12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530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4308C3-BD48-9946-A3D5-3267370FF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C11CA31-8A20-CC48-AA7A-8EDE051AE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C21385-52EB-0F49-BCCD-9880F6112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107AB6-68FA-1F41-9B0C-08E891EB6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D5783-4EA3-9441-9ED6-8027EC624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881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155967-1430-A746-8088-376EDA002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B0E9F6-58D5-6341-95E7-B5DD87976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BC660B-6654-CB40-AB90-E6A6F46E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11B784-77BD-8A42-93CB-9FB810388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B7EB72-A925-FF47-95C4-EABB07DA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48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0D191E1-145C-3F47-97B3-96096704D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55CC58-92C1-0243-94CD-65A991A61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D77DB1-5D98-FB48-B77E-4C162BA3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4AD3EF-A07B-3346-9DEF-E6DDF1BB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A4E2F3-853E-C043-BAED-33733209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284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4C68A7-059F-F14F-B0E8-95F805C94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048B2B-0AC5-E54D-93AD-8446AE054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61DBF6-5EED-8543-95DB-5FA6B52E7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A79BC4-433A-F54F-A069-619A24D5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C95F37-5844-B041-A5D2-9A0DAA21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04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7E0C6E-AA51-384B-A9ED-EB74A5375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F493CF-BECE-8C44-BA4B-D8D3B4C77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7E05C1-1BF5-E441-98CA-4B83207A8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A8B415-5DDB-7241-9593-D2FD8CC06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D9598D-3587-6F46-92D5-33A56CA7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56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A4A515-9F58-384C-936E-8FD0624B0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3FE09C-C9BA-464D-8F30-F87629396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A18396-4964-CA47-9C84-43FBC356D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38304C-E7E9-874B-A549-510FD030F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963730-1107-5545-9AF9-E19F0C1E9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3963EF-5D90-9748-87DE-8AB4A1F6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57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44188A-E6A7-B041-8655-3348B70A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769ADB-7FA0-9E42-81CF-C73746422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64C89F-F4C2-2344-A1E1-3BFFD6C91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07BC6D8-9B04-4841-8F35-5A1D3F22D7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54C617-B0DE-3147-B65D-FA554A2FDC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45BEEC-86C8-DC41-955A-275F10659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25C4886-C9F9-794D-8A91-F01E59480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EC6E61-645A-2949-9B4E-B4C43948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75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EAAA3F-4D5D-2A45-9B3D-BFEFBBC69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3327EF-525E-2046-945E-4AFCE1EF2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7450C88-01E9-664F-B48C-BB04A0CE6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A01005-B98E-4A49-9E20-11BA77BB3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5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9D6ABBB-2787-174F-AD63-55347C7F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9D2564-F4B9-3B48-B501-FBF8A6B23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FD370D-085E-3F49-9585-1A966DBE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90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89A965-C1D5-5D4F-9B0C-3C121DDC4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3CAE24-62FB-D84F-931A-B8CF4CC3B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6240718-30AC-474E-A9C8-73AE9A8CF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BA153B-BE4D-B742-81F6-9147D2D2B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58D08D-AEB8-FF41-BBF9-54F10983E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44DFB3-171C-9243-BB21-1C2AF7FC1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71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C7B712-69AC-FB4B-974E-5D21DA859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B4623F6-5420-5241-A385-97BAF4AF4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635AAD-680C-A34E-8A5D-CE0F867BB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4B1ECE-31C5-3843-939D-57750EFDE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115AC1-F075-FA42-A3B3-37C5A73DE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227BBB-1DCD-FA40-A522-27C6F47A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93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5D70BFA-7047-1F45-9F96-38DA013A3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C2880B-9A0F-C048-B1FD-5B913432E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E7BEF9-DE7F-644D-9CB9-89221C1A4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068AC-11C2-004A-8F18-F7AD23312A11}" type="datetimeFigureOut">
              <a:rPr kumimoji="1" lang="ja-JP" altLang="en-US" smtClean="0"/>
              <a:t>2024/9/23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2FD0AC-D61D-F149-B508-A080B6DE1A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317E68-4091-D546-B4AA-8F74A52A2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77F1-C76B-2A46-92A4-18F967B13F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33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27C393-76AD-454B-A460-A28079E72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9091" y="637309"/>
            <a:ext cx="9878290" cy="3249542"/>
          </a:xfrm>
        </p:spPr>
        <p:txBody>
          <a:bodyPr>
            <a:normAutofit fontScale="90000"/>
          </a:bodyPr>
          <a:lstStyle/>
          <a:p>
            <a:r>
              <a:rPr lang="mn-MN" altLang="ja-JP" sz="6000" dirty="0">
                <a:latin typeface="Century" panose="020406040505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Ерөнхий мэргэшил судлал  сургалтын чанарыг тогтвортой хадгалан өргөжүүлэх нь </a:t>
            </a:r>
            <a:endParaRPr lang="ja-JP" altLang="en-US" dirty="0">
              <a:latin typeface="Meiryo"/>
              <a:ea typeface="Meiryo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6B24FA-0EDD-154D-9CE4-D29487F39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9360"/>
            <a:ext cx="9144000" cy="1655762"/>
          </a:xfrm>
        </p:spPr>
        <p:txBody>
          <a:bodyPr>
            <a:normAutofit/>
          </a:bodyPr>
          <a:lstStyle/>
          <a:p>
            <a:r>
              <a:rPr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“ЖАЙКА”-ийн төслийн ахлах зөвлөх</a:t>
            </a:r>
            <a:endParaRPr kumimoji="1" lang="mn-MN" altLang="ja-JP" sz="2800" dirty="0">
              <a:latin typeface="Century" panose="020406040505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mn-MN" altLang="ja-JP" sz="2800" dirty="0" err="1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Иноүэ</a:t>
            </a:r>
            <a:r>
              <a:rPr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mn-MN" altLang="ja-JP" sz="2800" dirty="0" err="1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Нобүаки</a:t>
            </a:r>
            <a:endParaRPr lang="en-US" altLang="ja-JP" sz="2800" dirty="0">
              <a:latin typeface="Century" panose="020406040505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kumimoji="1" lang="en-US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202</a:t>
            </a:r>
            <a:r>
              <a:rPr kumimoji="1"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он 9</a:t>
            </a:r>
            <a:r>
              <a:rPr kumimoji="1"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дүгээр </a:t>
            </a:r>
            <a:r>
              <a:rPr kumimoji="1"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са</a:t>
            </a:r>
            <a:r>
              <a:rPr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рын </a:t>
            </a:r>
            <a:r>
              <a:rPr kumimoji="1" lang="en-US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kumimoji="1"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өдө</a:t>
            </a:r>
            <a:r>
              <a:rPr lang="mn-MN" altLang="ja-JP" sz="2800" dirty="0"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р</a:t>
            </a:r>
            <a:endParaRPr kumimoji="1" lang="ja-JP" altLang="en-US" sz="2800" dirty="0">
              <a:latin typeface="Century" panose="02040604050505020304" pitchFamily="18" charset="0"/>
              <a:ea typeface="Meiryo" panose="020B0604030504040204" pitchFamily="34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27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95212" cy="1325563"/>
          </a:xfrm>
        </p:spPr>
        <p:txBody>
          <a:bodyPr>
            <a:noAutofit/>
          </a:bodyPr>
          <a:lstStyle/>
          <a:p>
            <a:r>
              <a:rPr lang="en-US" altLang="ja-JP" sz="36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 </a:t>
            </a:r>
            <a:r>
              <a:rPr lang="mn-MN" altLang="ja-JP" sz="36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Яагаад бүх газарт </a:t>
            </a:r>
            <a:br>
              <a:rPr lang="mn-MN" altLang="ja-JP" sz="36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kumimoji="1" lang="mn-MN" altLang="ja-JP" sz="36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“Зочлох үйлчилгээний соёл” ижил байдаг </a:t>
            </a:r>
            <a:r>
              <a:rPr lang="mn-MN" altLang="ja-JP" sz="36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вэ? </a:t>
            </a:r>
            <a:endParaRPr kumimoji="1" lang="ja-JP" altLang="en-US" sz="36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C1EAC7-1777-6E40-BE81-2F47030AD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5672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Бид зочид буудлаар үйлчлүүлэх үед тухайн ажилчдаас   “Зочлох үйлчилгээний соёл”-ыг  авдаг.</a:t>
            </a:r>
          </a:p>
          <a:p>
            <a:pPr algn="just">
              <a:lnSpc>
                <a:spcPct val="100000"/>
              </a:lnSpc>
            </a:pP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Сүлжээ зочид бууд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лын а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ль ч салбараар үйлчлүүлсэн нэг түвшний үйлчилгээг авч чаддаг.</a:t>
            </a:r>
          </a:p>
          <a:p>
            <a:pPr algn="just">
              <a:lnSpc>
                <a:spcPct val="100000"/>
              </a:lnSpc>
            </a:pP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Яагаад ингэх боломжтой байдаг вэ?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7E7EA37-2367-387B-F0A4-B1EF9A47BEC9}"/>
              </a:ext>
            </a:extLst>
          </p:cNvPr>
          <p:cNvSpPr txBox="1"/>
          <p:nvPr/>
        </p:nvSpPr>
        <p:spPr>
          <a:xfrm>
            <a:off x="838200" y="4482353"/>
            <a:ext cx="10515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mn-MN" altLang="ja-JP" sz="28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Бүх ажилчид, тухайн газрын  чанартай үйлчилгээг үзүүлэхэд шаардлагатай “сурталтанд” хамрагддаг учраас. </a:t>
            </a:r>
          </a:p>
        </p:txBody>
      </p:sp>
    </p:spTree>
    <p:extLst>
      <p:ext uri="{BB962C8B-B14F-4D97-AF65-F5344CB8AC3E}">
        <p14:creationId xmlns:p14="http://schemas.microsoft.com/office/powerpoint/2010/main" val="33688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295" y="408214"/>
            <a:ext cx="6215995" cy="698302"/>
          </a:xfrm>
        </p:spPr>
        <p:txBody>
          <a:bodyPr anchor="b">
            <a:normAutofit/>
          </a:bodyPr>
          <a:lstStyle/>
          <a:p>
            <a:r>
              <a:rPr kumimoji="1" lang="mn-MN" altLang="ja-JP" sz="3600" dirty="0">
                <a:latin typeface="Century" panose="02040604050505020304" pitchFamily="18" charset="0"/>
                <a:ea typeface="Meiryo" panose="020B0604030504040204" pitchFamily="34" charset="-128"/>
              </a:rPr>
              <a:t>Сургалтад хэрэгтэй зүйлс</a:t>
            </a:r>
            <a:endParaRPr kumimoji="1" lang="ja-JP" altLang="en-US" sz="3600" dirty="0">
              <a:latin typeface="Century" panose="02040604050505020304" pitchFamily="18" charset="0"/>
              <a:ea typeface="Meiryo" panose="020B0604030504040204" pitchFamily="34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C1EAC7-1777-6E40-BE81-2F47030AD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773" y="1253473"/>
            <a:ext cx="6369040" cy="545757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kumimoji="1"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Сургалтын сургагч багш</a:t>
            </a:r>
          </a:p>
          <a:p>
            <a:pPr algn="just"/>
            <a:r>
              <a:rPr kumimoji="1"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Зочид буудлын ажилчдад шаардагдах үйлчилгээ (Ажилчдын эзэмших шаардлагатай зүйлийг бичсэн “</a:t>
            </a:r>
            <a:r>
              <a:rPr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</a:t>
            </a:r>
            <a:r>
              <a:rPr kumimoji="1"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ургалтын хөтөлбөр”</a:t>
            </a:r>
            <a:r>
              <a:rPr kumimoji="1" lang="en-US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)</a:t>
            </a:r>
            <a:endParaRPr kumimoji="1" lang="mn-MN" altLang="ja-JP" sz="2400" dirty="0">
              <a:latin typeface="Century" panose="02040604050505020304" pitchFamily="18" charset="0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algn="just"/>
            <a:r>
              <a:rPr kumimoji="1"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Суралцсан зүйлийг дахин давтах боломж  болон эргэж нягтлах </a:t>
            </a:r>
          </a:p>
          <a:p>
            <a:pPr algn="just"/>
            <a:r>
              <a:rPr kumimoji="1"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Тогтмол ажилчдын үнэлгээ хийж</a:t>
            </a:r>
            <a:r>
              <a:rPr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, шаардлагатай сайжруулалтыг </a:t>
            </a:r>
            <a:r>
              <a:rPr kumimoji="1" lang="mn-MN" altLang="ja-JP" sz="2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хийх.</a:t>
            </a:r>
          </a:p>
          <a:p>
            <a:pPr lvl="1" algn="just"/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Сүлжээ 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зочид буудлуудын хоорондох үнэлгээ</a:t>
            </a:r>
          </a:p>
          <a:p>
            <a:pPr lvl="1" algn="just"/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Зочид буудал хоорондын харьцуулалт,  мэдээлэл солилцоо</a:t>
            </a:r>
            <a:endParaRPr kumimoji="1" lang="en-US" altLang="ja-JP" dirty="0">
              <a:latin typeface="Century" panose="02040604050505020304" pitchFamily="18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pic>
        <p:nvPicPr>
          <p:cNvPr id="4" name="図 3" descr="屋内, 床, 部屋, 人 が含まれている画像&#10;&#10;説明は自動で生成されたものです">
            <a:extLst>
              <a:ext uri="{FF2B5EF4-FFF2-40B4-BE49-F238E27FC236}">
                <a16:creationId xmlns:a16="http://schemas.microsoft.com/office/drawing/2014/main" id="{A63CD678-65CA-21FA-7873-87F1DC907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734" y="1485498"/>
            <a:ext cx="4889572" cy="348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1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Ерөнхий мэргэшил судлал сургалтын явуулах ач холбогдол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C1EAC7-1777-6E40-BE81-2F47030AD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4032" cy="4351338"/>
          </a:xfrm>
        </p:spPr>
        <p:txBody>
          <a:bodyPr/>
          <a:lstStyle/>
          <a:p>
            <a:pPr algn="just"/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Өвчтөний хүсэж буй эмнэлгийн тусламж үйлчилгээ үзүүлж чадах эмчийг бэлтгэх.</a:t>
            </a:r>
          </a:p>
          <a:p>
            <a:pPr algn="just"/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“Орон нутгийн хэрэгцээнд нийцсэн эмнэлгийн тусламж  үйлчилгээг үзүүлж чадах эмч”-ийг бэлтгэх. </a:t>
            </a:r>
          </a:p>
          <a:p>
            <a:pPr algn="just"/>
            <a:endParaRPr kumimoji="1" lang="mn-MN" altLang="ja-JP" dirty="0">
              <a:latin typeface="Century" panose="02040604050505020304" pitchFamily="18" charset="0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algn="just"/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 “</a:t>
            </a:r>
            <a:r>
              <a:rPr kumimoji="1" lang="mn-MN" altLang="ja-JP" sz="36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Таны авахыг хүсэж буй” 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эмнэлгийн тусламж үйлчилгээг үзүүлж чадах эмчийг бэлтгэх.</a:t>
            </a:r>
          </a:p>
        </p:txBody>
      </p:sp>
    </p:spTree>
    <p:extLst>
      <p:ext uri="{BB962C8B-B14F-4D97-AF65-F5344CB8AC3E}">
        <p14:creationId xmlns:p14="http://schemas.microsoft.com/office/powerpoint/2010/main" val="55826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490" y="225973"/>
            <a:ext cx="11085576" cy="1325563"/>
          </a:xfrm>
        </p:spPr>
        <p:txBody>
          <a:bodyPr>
            <a:normAutofit fontScale="90000"/>
          </a:bodyPr>
          <a:lstStyle/>
          <a:p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Ерөнхий мэргэшил судлал  сургалтын чанарыг тогтвортой хадгалан өргөжүүлэхэд</a:t>
            </a:r>
            <a:endParaRPr kumimoji="1" lang="ja-JP" altLang="en-US" dirty="0">
              <a:latin typeface="Century" panose="02040604050505020304" pitchFamily="18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C1EAC7-1777-6E40-BE81-2F47030AD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702159" cy="48064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Сургалтын ач холбогдлыг ойлгосон сурагч багш: Орон нутагт хувь нэмрээ оруулах эмч бэлтгэнэ.</a:t>
            </a:r>
          </a:p>
          <a:p>
            <a:pPr algn="just"/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Х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өтөлбөрийн дагуу сургалтыг явуулах: Хөтөлбөрт суралцагч эмчийн зайлшгүй суралцах зүйлс болон үнэлгээ зэргийг 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заасан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 байна. </a:t>
            </a:r>
            <a:r>
              <a:rPr lang="en-GB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(=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ургалтын чанарыг тогтвортой хадгална</a:t>
            </a:r>
            <a:r>
              <a:rPr kumimoji="1" lang="en-GB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)</a:t>
            </a:r>
            <a:endParaRPr kumimoji="1" lang="mn-MN" altLang="ja-JP" dirty="0">
              <a:latin typeface="Century" panose="02040604050505020304" pitchFamily="18" charset="0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algn="just"/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Сургалт эрхлэх байгууллагууд хоорондоо мэдээлэл солилцох: Сургалтад дүгнэлт хийснээр эмнэлэг хоорондын сургалтын зөрүү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г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 арилж, хамтдаа өсөж хөгжиж чадна... Зөвлөлдөх уулзалтын ач холбогдол... Улсын хэмжээнд орон нутгийн эмнэлгийн тусламж үйлчилгээний чанарыг сайжруулахад хүргэнэ.</a:t>
            </a:r>
          </a:p>
          <a:p>
            <a:pPr algn="just"/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Эмнэлэг бүр өөрийн гэсэн онцлогтой ба тухайн  онцлогт тохируулсан сургалтыг хэрэгжүүлж болно.</a:t>
            </a:r>
            <a:endParaRPr kumimoji="1" lang="mn-MN" altLang="ja-JP" dirty="0">
              <a:latin typeface="Century" panose="02040604050505020304" pitchFamily="18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23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Дүгнэлт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C1EAC7-1777-6E40-BE81-2F47030AD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mn-MN" altLang="ja-JP" sz="28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Ерөнхий мэргэшил судлал сургалт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ын ач холбогдол нь “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Орон нутгийн хэрэгцээнд нийцсэн 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эмнэлгийн тусламж үйлчилгээг үзүүлж чадах эмч”-ийг бэлтгэх юм. “</a:t>
            </a:r>
            <a:r>
              <a:rPr lang="mn-MN" altLang="ja-JP" b="1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Таны авахыг хүсэж буй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” эмнэлгийн тусламж үйлчилгээг үзүүлж чадах эмчийг бэлтгэх хэрэгтэй.</a:t>
            </a:r>
          </a:p>
          <a:p>
            <a:pPr algn="just">
              <a:lnSpc>
                <a:spcPct val="110000"/>
              </a:lnSpc>
            </a:pP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Сургалтын чанар тогтвортой болсноор эмнэлэг бүр нэг түвшний сургалтыг явуулж, аль ч эмнэлэгт сургалтад хамрагдсан наад захын эмнэлгийн тусламж үйлчилгээг үзүүлдэг эмчийг бэлтгэх боломжтой болно. </a:t>
            </a:r>
          </a:p>
          <a:p>
            <a:pPr algn="just">
              <a:lnSpc>
                <a:spcPct val="110000"/>
              </a:lnSpc>
            </a:pP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Сургалт эрхлэх байгууллагууд хоорондоо мэдээлэл солилцсоноор  эмнэлэг хоорондын сургалтын зөрүү арилж, хамтдаа өсөж хөгжсөнөөр орон нутагт хувь нэмрээ оруулах эмчийг бэлтгэдэг болно. </a:t>
            </a:r>
            <a:endParaRPr lang="ja-JP" altLang="en-US" dirty="0">
              <a:latin typeface="Meiryo"/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9458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Хүргэх зүйлс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C1EAC7-1777-6E40-BE81-2F47030AD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mn-MN" altLang="ja-JP" sz="28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Ерөнхий мэргэшил судлал сургалт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ын ач холбогдол нь “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Орон нутгийн хэрэгцээнд нийцсэн 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эмнэлгийн тусламж үйлчилгээг үзүүлж чадах эмч”-ийг бэлтгэх юм. “</a:t>
            </a:r>
            <a:r>
              <a:rPr lang="mn-MN" altLang="ja-JP" b="1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Таны авахыг хүсэж буй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” эмнэлгийн тусламж үйлчилгээг үзүүлж чадах эмчийг бэлтгэх хэрэгтэй.</a:t>
            </a:r>
          </a:p>
          <a:p>
            <a:pPr algn="just">
              <a:lnSpc>
                <a:spcPct val="110000"/>
              </a:lnSpc>
            </a:pP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Сургалтын чанар тогтвортой болсноор эмнэлэг бүр нэг түвшний сургалтыг явуулж, аль ч эмнэлэгт сургалтад хамрагдсан наад захын эмнэлгийн тусламж үйлчилгээг үзүүлдэг эмчийг бэлтгэх боломжтой болно. </a:t>
            </a:r>
          </a:p>
          <a:p>
            <a:pPr algn="just">
              <a:lnSpc>
                <a:spcPct val="110000"/>
              </a:lnSpc>
            </a:pP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Сургалт эрхлэх байгууллагууд хоорондоо мэдээлэл солилцсоноор  эмнэлэг хоорондын сургалтын зөрүү арилж, хамтдаа өсөж хөгжсөнөөр орон нутагт хувь нэмрээ оруулах эмчийг бэлтгэдэг болно. </a:t>
            </a:r>
            <a:endParaRPr lang="ja-JP" altLang="en-US" dirty="0">
              <a:latin typeface="Meiryo"/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86870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D39EFFE-302F-4D42-9B98-A4324E9A2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627" y="680544"/>
            <a:ext cx="3010453" cy="4027113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67BB26-81FC-FAF1-F342-5FE061533B95}"/>
              </a:ext>
            </a:extLst>
          </p:cNvPr>
          <p:cNvSpPr txBox="1"/>
          <p:nvPr/>
        </p:nvSpPr>
        <p:spPr>
          <a:xfrm>
            <a:off x="415056" y="4707657"/>
            <a:ext cx="3408606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mn-MN" altLang="ja-JP" sz="2800" dirty="0">
                <a:latin typeface="Century" panose="02040604050505020304" pitchFamily="18" charset="0"/>
                <a:ea typeface="メイリオ"/>
              </a:rPr>
              <a:t>Япон улсын хамгийн том сүлжээ зочид буудлуудын нэг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81AABB-9E0C-A4FD-16B4-412F83896C0C}"/>
              </a:ext>
            </a:extLst>
          </p:cNvPr>
          <p:cNvSpPr txBox="1"/>
          <p:nvPr/>
        </p:nvSpPr>
        <p:spPr>
          <a:xfrm>
            <a:off x="8215428" y="1005695"/>
            <a:ext cx="3491345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mn-MN" altLang="ja-JP" sz="2800" dirty="0">
                <a:latin typeface="Century" panose="02040604050505020304" pitchFamily="18" charset="0"/>
                <a:ea typeface="メイリオ"/>
              </a:rPr>
              <a:t>Хэзээ ч,  хаана ч,  нэг түвшний үйлчилгээг авах боломжтой.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4BD270-7710-1E2B-48AB-FFE9EFE65826}"/>
              </a:ext>
            </a:extLst>
          </p:cNvPr>
          <p:cNvSpPr txBox="1"/>
          <p:nvPr/>
        </p:nvSpPr>
        <p:spPr>
          <a:xfrm>
            <a:off x="8007296" y="3796143"/>
            <a:ext cx="3907611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mn-MN" altLang="ja-JP" sz="2400" dirty="0">
                <a:latin typeface="Century" panose="02040604050505020304" pitchFamily="18" charset="0"/>
                <a:ea typeface="メイリオ"/>
              </a:rPr>
              <a:t>Нутаг тус бүрийн онцлогийг тусгасан үйлчилгээтэй (жишээлбэл, тухайн  </a:t>
            </a:r>
          </a:p>
          <a:p>
            <a:pPr algn="ctr"/>
            <a:r>
              <a:rPr lang="mn-MN" altLang="ja-JP" sz="2400" dirty="0">
                <a:latin typeface="Century" panose="02040604050505020304" pitchFamily="18" charset="0"/>
                <a:ea typeface="メイリオ"/>
              </a:rPr>
              <a:t>нутгийн хүнсээр хийсэн өглөөний цай зэрэг)</a:t>
            </a:r>
          </a:p>
        </p:txBody>
      </p:sp>
      <p:pic>
        <p:nvPicPr>
          <p:cNvPr id="6" name="図 5" descr="部屋に備えているベッドルーム&#10;&#10;説明は自動で生成されたものです">
            <a:extLst>
              <a:ext uri="{FF2B5EF4-FFF2-40B4-BE49-F238E27FC236}">
                <a16:creationId xmlns:a16="http://schemas.microsoft.com/office/drawing/2014/main" id="{26FBC2B9-D7B5-900C-AEC4-F1EB9834C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161" y="1005695"/>
            <a:ext cx="3649694" cy="2423305"/>
          </a:xfrm>
          <a:prstGeom prst="rect">
            <a:avLst/>
          </a:prstGeom>
        </p:spPr>
      </p:pic>
      <p:pic>
        <p:nvPicPr>
          <p:cNvPr id="7" name="図 6" descr="トレイの上にある数種類の食事&#10;&#10;説明は自動で生成されたものです">
            <a:extLst>
              <a:ext uri="{FF2B5EF4-FFF2-40B4-BE49-F238E27FC236}">
                <a16:creationId xmlns:a16="http://schemas.microsoft.com/office/drawing/2014/main" id="{64DD9702-FB10-786D-0889-3C0489333F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5161" y="3796143"/>
            <a:ext cx="3677728" cy="222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91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160" y="2463747"/>
            <a:ext cx="10515600" cy="1325563"/>
          </a:xfrm>
        </p:spPr>
        <p:txBody>
          <a:bodyPr/>
          <a:lstStyle/>
          <a:p>
            <a:pPr algn="ctr"/>
            <a:r>
              <a:rPr lang="en-US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“Hotel” </a:t>
            </a:r>
            <a:r>
              <a:rPr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гэдэг үгийн ​</a:t>
            </a:r>
            <a:br>
              <a:rPr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гарал үүслийг мэдэх үү?​</a:t>
            </a:r>
          </a:p>
        </p:txBody>
      </p:sp>
    </p:spTree>
    <p:extLst>
      <p:ext uri="{BB962C8B-B14F-4D97-AF65-F5344CB8AC3E}">
        <p14:creationId xmlns:p14="http://schemas.microsoft.com/office/powerpoint/2010/main" val="415450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303" y="2338241"/>
            <a:ext cx="10899393" cy="1325563"/>
          </a:xfrm>
        </p:spPr>
        <p:txBody>
          <a:bodyPr/>
          <a:lstStyle/>
          <a:p>
            <a:pPr algn="ctr"/>
            <a:r>
              <a:rPr kumimoji="1" lang="en-US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Hospitality : </a:t>
            </a:r>
            <a:r>
              <a:rPr kumimoji="1"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Зочлох үйлчилгээний соёл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588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160" y="1775012"/>
            <a:ext cx="10515600" cy="2563905"/>
          </a:xfrm>
        </p:spPr>
        <p:txBody>
          <a:bodyPr>
            <a:normAutofit/>
          </a:bodyPr>
          <a:lstStyle/>
          <a:p>
            <a:pPr algn="ctr"/>
            <a:r>
              <a:rPr kumimoji="1"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“</a:t>
            </a:r>
            <a:r>
              <a:rPr kumimoji="1" lang="en-US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Hospitality</a:t>
            </a:r>
            <a:r>
              <a:rPr kumimoji="1"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” гэдэг үгнээс гаралтай </a:t>
            </a:r>
            <a:br>
              <a:rPr kumimoji="1"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kumimoji="1"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бид нартай холбоотой үг байдгийг мэдэх үү?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245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160" y="2463747"/>
            <a:ext cx="10515600" cy="1325563"/>
          </a:xfrm>
        </p:spPr>
        <p:txBody>
          <a:bodyPr/>
          <a:lstStyle/>
          <a:p>
            <a:pPr algn="ctr"/>
            <a:r>
              <a:rPr kumimoji="1" lang="en-US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Hospital</a:t>
            </a:r>
            <a:r>
              <a:rPr kumimoji="1" lang="ja-JP" altLang="en-US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：</a:t>
            </a:r>
            <a:r>
              <a:rPr lang="mn-MN" altLang="ja-JP" sz="4400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ЭМНЭЛЭГ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325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160" y="1326776"/>
            <a:ext cx="10515600" cy="3765177"/>
          </a:xfrm>
        </p:spPr>
        <p:txBody>
          <a:bodyPr>
            <a:normAutofit/>
          </a:bodyPr>
          <a:lstStyle/>
          <a:p>
            <a:pPr algn="ctr"/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Өөрөөр хэлбэл, </a:t>
            </a:r>
            <a:b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Эмнэлэг бол өвдсөн хүмүүс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т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 </a:t>
            </a:r>
            <a:b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“Зочлох үйлчилгээний соёл”-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ыг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 </a:t>
            </a:r>
            <a:b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мөн үзүүлдэг газар юм.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02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B951D5-AA5E-454D-91C4-98BF857D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Зочид бууд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лаас авдаг</a:t>
            </a:r>
            <a:b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“Зочлох үйлчилгээний соёл” -ын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 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талаар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C1EAC7-1777-6E40-BE81-2F47030AD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Бид зочид буудлаар үйлчлүүлэх үед тухайн ажилчдаас   “Зочлох үйлчилгээний соёл”-ыг  авдаг.</a:t>
            </a:r>
          </a:p>
          <a:p>
            <a:pPr algn="just">
              <a:lnSpc>
                <a:spcPct val="100000"/>
              </a:lnSpc>
            </a:pP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Сүлжээ зочид бууд</a:t>
            </a:r>
            <a:r>
              <a:rPr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лын а</a:t>
            </a: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ль ч салбараар үйлчлүүлсэн нэг түвшний үйлчилгээг авч чаддаг.</a:t>
            </a:r>
          </a:p>
          <a:p>
            <a:pPr algn="just">
              <a:lnSpc>
                <a:spcPct val="100000"/>
              </a:lnSpc>
            </a:pPr>
            <a:r>
              <a:rPr kumimoji="1" lang="mn-MN" altLang="ja-JP" dirty="0">
                <a:latin typeface="Century" panose="02040604050505020304" pitchFamily="18" charset="0"/>
                <a:ea typeface="Meiryo" panose="020B0604030504040204" pitchFamily="34" charset="-128"/>
                <a:cs typeface="Arial" panose="020B0604020202020204" pitchFamily="34" charset="0"/>
              </a:rPr>
              <a:t>Яагаад ингэх боломжтой байдаг вэ?</a:t>
            </a:r>
          </a:p>
        </p:txBody>
      </p:sp>
    </p:spTree>
    <p:extLst>
      <p:ext uri="{BB962C8B-B14F-4D97-AF65-F5344CB8AC3E}">
        <p14:creationId xmlns:p14="http://schemas.microsoft.com/office/powerpoint/2010/main" val="267254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541c9b5-368b-4404-bd65-dd6573bff1b1" xsi:nil="true"/>
    <lcf76f155ced4ddcb4097134ff3c332f xmlns="9db5dea9-c761-4109-ac09-55d962175b8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6E596468249684B874BE6164A20E9BD" ma:contentTypeVersion="18" ma:contentTypeDescription="新しいドキュメントを作成します。" ma:contentTypeScope="" ma:versionID="799e62ebb0385399e59e2c14150bb959">
  <xsd:schema xmlns:xsd="http://www.w3.org/2001/XMLSchema" xmlns:xs="http://www.w3.org/2001/XMLSchema" xmlns:p="http://schemas.microsoft.com/office/2006/metadata/properties" xmlns:ns2="9db5dea9-c761-4109-ac09-55d962175b8b" xmlns:ns3="1541c9b5-368b-4404-bd65-dd6573bff1b1" targetNamespace="http://schemas.microsoft.com/office/2006/metadata/properties" ma:root="true" ma:fieldsID="2fc838973ddfb881b4b3c4fd48996e14" ns2:_="" ns3:_="">
    <xsd:import namespace="9db5dea9-c761-4109-ac09-55d962175b8b"/>
    <xsd:import namespace="1541c9b5-368b-4404-bd65-dd6573bff1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b5dea9-c761-4109-ac09-55d962175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71ec1ca8-545f-4eae-bd44-05ff9acefb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41c9b5-368b-4404-bd65-dd6573bff1b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a1fbba7-31df-4e69-87a8-ef7d32229fcd}" ma:internalName="TaxCatchAll" ma:showField="CatchAllData" ma:web="1541c9b5-368b-4404-bd65-dd6573bff1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7EE298-8FEC-40E1-9687-8E33DD49EFB6}">
  <ds:schemaRefs>
    <ds:schemaRef ds:uri="1541c9b5-368b-4404-bd65-dd6573bff1b1"/>
    <ds:schemaRef ds:uri="9db5dea9-c761-4109-ac09-55d962175b8b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46C0C8C-156F-4A1B-8D45-56B3B93B99AD}">
  <ds:schemaRefs>
    <ds:schemaRef ds:uri="1541c9b5-368b-4404-bd65-dd6573bff1b1"/>
    <ds:schemaRef ds:uri="9db5dea9-c761-4109-ac09-55d962175b8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0B2446F-F20E-401F-ACD8-48657A1DDD0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609</Words>
  <Application>Microsoft Office PowerPoint</Application>
  <PresentationFormat>ワイド画面</PresentationFormat>
  <Paragraphs>50</Paragraphs>
  <Slides>14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0" baseType="lpstr">
      <vt:lpstr>Meiryo</vt:lpstr>
      <vt:lpstr>游ゴシック</vt:lpstr>
      <vt:lpstr>游ゴシック Light</vt:lpstr>
      <vt:lpstr>Arial</vt:lpstr>
      <vt:lpstr>Century</vt:lpstr>
      <vt:lpstr>Office テーマ</vt:lpstr>
      <vt:lpstr>Ерөнхий мэргэшил судлал  сургалтын чанарыг тогтвортой хадгалан өргөжүүлэх нь </vt:lpstr>
      <vt:lpstr>Хүргэх зүйлс</vt:lpstr>
      <vt:lpstr>PowerPoint プレゼンテーション</vt:lpstr>
      <vt:lpstr>“Hotel” гэдэг үгийн ​ гарал үүслийг мэдэх үү?​</vt:lpstr>
      <vt:lpstr>Hospitality : Зочлох үйлчилгээний соёл</vt:lpstr>
      <vt:lpstr>“Hospitality” гэдэг үгнээс гаралтай  бид нартай холбоотой үг байдгийг мэдэх үү?</vt:lpstr>
      <vt:lpstr>Hospital：ЭМНЭЛЭГ</vt:lpstr>
      <vt:lpstr>Өөрөөр хэлбэл,  Эмнэлэг бол өвдсөн хүмүүст  “Зочлох үйлчилгээний соёл”-ыг  мөн үзүүлдэг газар юм.</vt:lpstr>
      <vt:lpstr>Зочид буудлаас авдаг “Зочлох үйлчилгээний соёл” -ын талаар</vt:lpstr>
      <vt:lpstr> Яагаад бүх газарт  “Зочлох үйлчилгээний соёл” ижил байдаг вэ? </vt:lpstr>
      <vt:lpstr>Сургалтад хэрэгтэй зүйлс</vt:lpstr>
      <vt:lpstr>Ерөнхий мэргэшил судлал сургалтын явуулах ач холбогдол</vt:lpstr>
      <vt:lpstr>Ерөнхий мэргэшил судлал  сургалтын чанарыг тогтвортой хадгалан өргөжүүлэхэд</vt:lpstr>
      <vt:lpstr>Дүгнэлт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総合診療研修の質維持について</dc:title>
  <dc:creator>NOBUaki INOUE</dc:creator>
  <cp:lastModifiedBy>Lkhagva Azzaya</cp:lastModifiedBy>
  <cp:revision>3</cp:revision>
  <dcterms:created xsi:type="dcterms:W3CDTF">2023-06-16T04:37:05Z</dcterms:created>
  <dcterms:modified xsi:type="dcterms:W3CDTF">2024-09-23T03:58:06Z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0x010100F6E596468249684B874BE6164A20E9BD</vt:lpwstr>
  </property>
  <property fmtid="{D5CDD505-2E9C-101B-9397-08002B2CF9AE}" pid="3" name="MediaServiceImageTags">
    <vt:lpwstr/>
  </property>
</Properties>
</file>